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9" r:id="rId2"/>
    <p:sldId id="260" r:id="rId3"/>
    <p:sldId id="261" r:id="rId4"/>
    <p:sldId id="262" r:id="rId5"/>
    <p:sldId id="263" r:id="rId6"/>
    <p:sldId id="264" r:id="rId7"/>
    <p:sldId id="265"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A685"/>
    <a:srgbClr val="9BD93C"/>
    <a:srgbClr val="440154"/>
    <a:srgbClr val="FCE724"/>
    <a:srgbClr val="00508C"/>
    <a:srgbClr val="009EE3"/>
    <a:srgbClr val="005A9A"/>
    <a:srgbClr val="0077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0049" autoAdjust="0"/>
  </p:normalViewPr>
  <p:slideViewPr>
    <p:cSldViewPr snapToGrid="0" showGuides="1">
      <p:cViewPr varScale="1">
        <p:scale>
          <a:sx n="79" d="100"/>
          <a:sy n="79" d="100"/>
        </p:scale>
        <p:origin x="1221" y="51"/>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3379F6-66BA-4908-862B-B90ABA3FC20F}" type="datetimeFigureOut">
              <a:rPr lang="en-GB" smtClean="0"/>
              <a:t>25/10/2020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08ED9-2827-4C40-A64D-BB866F78745E}" type="slidenum">
              <a:rPr lang="en-GB" smtClean="0"/>
              <a:t>‹#›</a:t>
            </a:fld>
            <a:endParaRPr lang="en-GB"/>
          </a:p>
        </p:txBody>
      </p:sp>
    </p:spTree>
    <p:extLst>
      <p:ext uri="{BB962C8B-B14F-4D97-AF65-F5344CB8AC3E}">
        <p14:creationId xmlns:p14="http://schemas.microsoft.com/office/powerpoint/2010/main" val="1299203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used the records of the planktonic foraminifera data set to first determine the shape of the major compositional change in each record by principle components analyses. The mean global response of the plankton to the deglaciation was then evaluated by an Empirical Orthogonal Function (EOF) analysis of the main biotic trends across all sites.</a:t>
            </a:r>
          </a:p>
          <a:p>
            <a:endParaRPr lang="en-GB" dirty="0"/>
          </a:p>
          <a:p>
            <a:r>
              <a:rPr lang="en-GB" dirty="0"/>
              <a:t>We find that the dominant response of the zooplankton consists of synchronous unidirectional shifts initiated between 16-17 ka BP, and progressing into the Holocene. When regressed on the global ocean temperature and CO2 trends, we can see a proportionate response to the forcing during the last glacial maximum, the deglaciation and the early Holocene. In contrast, the late Holocene is characterised by continued compositional change, which does not appear related to environmental forcing. We speculate that this decoupling indicates the existence of a multi-millennial delay in community change following the climatic forcing.</a:t>
            </a:r>
          </a:p>
        </p:txBody>
      </p:sp>
      <p:sp>
        <p:nvSpPr>
          <p:cNvPr id="4" name="Slide Number Placeholder 3"/>
          <p:cNvSpPr>
            <a:spLocks noGrp="1"/>
          </p:cNvSpPr>
          <p:nvPr>
            <p:ph type="sldNum" sz="quarter" idx="5"/>
          </p:nvPr>
        </p:nvSpPr>
        <p:spPr/>
        <p:txBody>
          <a:bodyPr/>
          <a:lstStyle/>
          <a:p>
            <a:fld id="{86B08ED9-2827-4C40-A64D-BB866F78745E}" type="slidenum">
              <a:rPr lang="en-GB" smtClean="0"/>
              <a:t>3</a:t>
            </a:fld>
            <a:endParaRPr lang="en-GB"/>
          </a:p>
        </p:txBody>
      </p:sp>
    </p:spTree>
    <p:extLst>
      <p:ext uri="{BB962C8B-B14F-4D97-AF65-F5344CB8AC3E}">
        <p14:creationId xmlns:p14="http://schemas.microsoft.com/office/powerpoint/2010/main" val="2231304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calculated changes in community metrics (richness, gains and losses) for each record of the North Atlantic Ocean data set for the last 24 ka. This overview plot shows consistent change in the flora/fauna such as increasing number of species at mid latitudes and decreasing number at low latitudes. Furthermore, the change in species gains is most prominent at mid latitudes whereas most species losses during the last deglaciation occur at low latitudes. This change could reflect species moving, but could also imply formation of new communities (i.e. with different composition than found anywhere).</a:t>
            </a:r>
          </a:p>
          <a:p>
            <a:endParaRPr lang="en-GB" u="sng" dirty="0"/>
          </a:p>
          <a:p>
            <a:r>
              <a:rPr lang="en-GB" u="sng" dirty="0"/>
              <a:t>Figure explanation</a:t>
            </a:r>
            <a:r>
              <a:rPr lang="en-GB" dirty="0"/>
              <a:t>:</a:t>
            </a:r>
          </a:p>
          <a:p>
            <a:r>
              <a:rPr lang="en-GB" dirty="0"/>
              <a:t>The different rows of this plot correspond to changes in different community metrics (1. richness, 2. gains, 3. losses) calculated for each individual site. The first column shows the data as density plots and the second column shows the same data as box plots separated by the specific plankton groups. The third column shows the change of the specific community metric in a geographical context.</a:t>
            </a:r>
          </a:p>
          <a:p>
            <a:endParaRPr lang="en-GB" dirty="0"/>
          </a:p>
          <a:p>
            <a:r>
              <a:rPr lang="en-GB" u="sng" dirty="0"/>
              <a:t>Methods</a:t>
            </a:r>
            <a:r>
              <a:rPr lang="en-GB" dirty="0"/>
              <a:t>:</a:t>
            </a:r>
          </a:p>
          <a:p>
            <a:r>
              <a:rPr lang="en-GB" i="1" dirty="0"/>
              <a:t>Richness change</a:t>
            </a:r>
            <a:r>
              <a:rPr lang="en-GB" dirty="0"/>
              <a:t>: Species richness (# of species) for each sample at each site. The site-specific change is then calculated as the slope of the linear model.</a:t>
            </a:r>
          </a:p>
          <a:p>
            <a:r>
              <a:rPr lang="en-GB" i="1" dirty="0"/>
              <a:t>Gains/losses change</a:t>
            </a:r>
            <a:r>
              <a:rPr lang="en-GB" dirty="0"/>
              <a:t>: Species gains and losses (in percent) as the proportion of species either gained or lost relative to the total number of species observed across both time periods (always compared to the oldest sample in the record). Note: the species gains/losses take actual species identity into account, it’s not only the change in # of species. The site-specific change is then again calculated as the slope of the linear model.</a:t>
            </a:r>
          </a:p>
          <a:p>
            <a:r>
              <a:rPr lang="en-GB" b="1" dirty="0"/>
              <a:t>NOTE</a:t>
            </a:r>
            <a:r>
              <a:rPr lang="en-GB" dirty="0"/>
              <a:t>: A negative slope (red colour in geographical maps) in e.g. richness change means that the number of species increased from the LGM to recent times. It’s kind of counter-intuitive, but it’s because of the x-axis (time). However, for a better intelligibility, this can be easily changed.</a:t>
            </a:r>
          </a:p>
        </p:txBody>
      </p:sp>
      <p:sp>
        <p:nvSpPr>
          <p:cNvPr id="4" name="Slide Number Placeholder 3"/>
          <p:cNvSpPr>
            <a:spLocks noGrp="1"/>
          </p:cNvSpPr>
          <p:nvPr>
            <p:ph type="sldNum" sz="quarter" idx="5"/>
          </p:nvPr>
        </p:nvSpPr>
        <p:spPr/>
        <p:txBody>
          <a:bodyPr/>
          <a:lstStyle/>
          <a:p>
            <a:fld id="{86B08ED9-2827-4C40-A64D-BB866F78745E}" type="slidenum">
              <a:rPr lang="en-GB" smtClean="0"/>
              <a:t>4</a:t>
            </a:fld>
            <a:endParaRPr lang="en-GB"/>
          </a:p>
        </p:txBody>
      </p:sp>
    </p:spTree>
    <p:extLst>
      <p:ext uri="{BB962C8B-B14F-4D97-AF65-F5344CB8AC3E}">
        <p14:creationId xmlns:p14="http://schemas.microsoft.com/office/powerpoint/2010/main" val="575501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B08ED9-2827-4C40-A64D-BB866F78745E}" type="slidenum">
              <a:rPr lang="en-GB" smtClean="0"/>
              <a:t>5</a:t>
            </a:fld>
            <a:endParaRPr lang="en-GB"/>
          </a:p>
        </p:txBody>
      </p:sp>
    </p:spTree>
    <p:extLst>
      <p:ext uri="{BB962C8B-B14F-4D97-AF65-F5344CB8AC3E}">
        <p14:creationId xmlns:p14="http://schemas.microsoft.com/office/powerpoint/2010/main" val="1673501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B08ED9-2827-4C40-A64D-BB866F78745E}" type="slidenum">
              <a:rPr lang="en-GB" smtClean="0"/>
              <a:t>6</a:t>
            </a:fld>
            <a:endParaRPr lang="en-GB"/>
          </a:p>
        </p:txBody>
      </p:sp>
    </p:spTree>
    <p:extLst>
      <p:ext uri="{BB962C8B-B14F-4D97-AF65-F5344CB8AC3E}">
        <p14:creationId xmlns:p14="http://schemas.microsoft.com/office/powerpoint/2010/main" val="3504259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8071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00EAC472-C16A-4532-8495-16433B8392FA}"/>
              </a:ext>
            </a:extLst>
          </p:cNvPr>
          <p:cNvGrpSpPr/>
          <p:nvPr userDrawn="1"/>
        </p:nvGrpSpPr>
        <p:grpSpPr>
          <a:xfrm>
            <a:off x="0" y="6445274"/>
            <a:ext cx="12204000" cy="412726"/>
            <a:chOff x="0" y="6445274"/>
            <a:chExt cx="12204000" cy="412726"/>
          </a:xfrm>
        </p:grpSpPr>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22892" t="541" r="869" b="20325"/>
            <a:stretch/>
          </p:blipFill>
          <p:spPr>
            <a:xfrm>
              <a:off x="0" y="6445274"/>
              <a:ext cx="12204000" cy="412726"/>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150" y="6514174"/>
              <a:ext cx="855784" cy="272037"/>
            </a:xfrm>
            <a:prstGeom prst="rect">
              <a:avLst/>
            </a:prstGeom>
          </p:spPr>
        </p:pic>
        <p:pic>
          <p:nvPicPr>
            <p:cNvPr id="4" name="Grafik 3">
              <a:extLst>
                <a:ext uri="{FF2B5EF4-FFF2-40B4-BE49-F238E27FC236}">
                  <a16:creationId xmlns:a16="http://schemas.microsoft.com/office/drawing/2014/main" id="{4048E8D5-2E47-4E0B-AC1E-F8016555B54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667842" y="6567165"/>
              <a:ext cx="1287298" cy="224104"/>
            </a:xfrm>
            <a:prstGeom prst="rect">
              <a:avLst/>
            </a:prstGeom>
          </p:spPr>
        </p:pic>
      </p:grpSp>
      <p:pic>
        <p:nvPicPr>
          <p:cNvPr id="7" name="Grafik 6">
            <a:extLst>
              <a:ext uri="{FF2B5EF4-FFF2-40B4-BE49-F238E27FC236}">
                <a16:creationId xmlns:a16="http://schemas.microsoft.com/office/drawing/2014/main" id="{2D479F2B-A246-4D78-8B12-13734682A9C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695396" y="6497548"/>
            <a:ext cx="1147556" cy="340801"/>
          </a:xfrm>
          <a:prstGeom prst="rect">
            <a:avLst/>
          </a:prstGeom>
        </p:spPr>
      </p:pic>
    </p:spTree>
    <p:extLst>
      <p:ext uri="{BB962C8B-B14F-4D97-AF65-F5344CB8AC3E}">
        <p14:creationId xmlns:p14="http://schemas.microsoft.com/office/powerpoint/2010/main" val="1454221437"/>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508C"/>
        </a:solidFill>
        <a:effectLst/>
      </p:bgPr>
    </p:bg>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F98F73EE-1A05-4F30-BCAB-4D577794A7D7}"/>
              </a:ext>
            </a:extLst>
          </p:cNvPr>
          <p:cNvSpPr txBox="1">
            <a:spLocks/>
          </p:cNvSpPr>
          <p:nvPr/>
        </p:nvSpPr>
        <p:spPr>
          <a:xfrm>
            <a:off x="4132667" y="3567447"/>
            <a:ext cx="3926665" cy="27517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dirty="0">
                <a:solidFill>
                  <a:schemeClr val="bg1">
                    <a:lumMod val="95000"/>
                  </a:schemeClr>
                </a:solidFill>
              </a:rPr>
              <a:t>Anne Strack</a:t>
            </a:r>
            <a:endParaRPr lang="de-DE" sz="1200" dirty="0"/>
          </a:p>
          <a:p>
            <a:pPr marL="0" indent="0" algn="ctr">
              <a:buNone/>
            </a:pPr>
            <a:endParaRPr lang="de-DE" sz="1200" dirty="0"/>
          </a:p>
          <a:p>
            <a:pPr marL="0" indent="0" algn="ctr">
              <a:lnSpc>
                <a:spcPct val="100000"/>
              </a:lnSpc>
              <a:spcBef>
                <a:spcPts val="0"/>
              </a:spcBef>
              <a:buNone/>
            </a:pPr>
            <a:r>
              <a:rPr lang="de-DE" sz="1400" dirty="0">
                <a:solidFill>
                  <a:schemeClr val="bg1">
                    <a:lumMod val="75000"/>
                  </a:schemeClr>
                </a:solidFill>
              </a:rPr>
              <a:t>PhD student</a:t>
            </a:r>
          </a:p>
          <a:p>
            <a:pPr marL="0" indent="0" algn="ctr">
              <a:lnSpc>
                <a:spcPct val="100000"/>
              </a:lnSpc>
              <a:spcBef>
                <a:spcPts val="0"/>
              </a:spcBef>
              <a:buNone/>
            </a:pPr>
            <a:r>
              <a:rPr lang="de-DE" sz="1400" dirty="0">
                <a:solidFill>
                  <a:schemeClr val="bg1">
                    <a:lumMod val="75000"/>
                  </a:schemeClr>
                </a:solidFill>
              </a:rPr>
              <a:t>Micropalaeontology/Paleoceanography</a:t>
            </a:r>
          </a:p>
          <a:p>
            <a:pPr marL="0" indent="0" algn="ctr">
              <a:lnSpc>
                <a:spcPct val="100000"/>
              </a:lnSpc>
              <a:spcBef>
                <a:spcPts val="0"/>
              </a:spcBef>
              <a:buNone/>
            </a:pPr>
            <a:r>
              <a:rPr lang="de-DE" sz="1400" dirty="0">
                <a:solidFill>
                  <a:schemeClr val="bg1">
                    <a:lumMod val="75000"/>
                  </a:schemeClr>
                </a:solidFill>
              </a:rPr>
              <a:t>MARUM – Center for Marine Environmental Sciences</a:t>
            </a:r>
          </a:p>
          <a:p>
            <a:pPr marL="0" indent="0" algn="ctr">
              <a:lnSpc>
                <a:spcPct val="100000"/>
              </a:lnSpc>
              <a:spcBef>
                <a:spcPts val="0"/>
              </a:spcBef>
              <a:buNone/>
            </a:pPr>
            <a:r>
              <a:rPr lang="de-DE" sz="1400" dirty="0">
                <a:solidFill>
                  <a:schemeClr val="bg1">
                    <a:lumMod val="75000"/>
                  </a:schemeClr>
                </a:solidFill>
              </a:rPr>
              <a:t>University Bremen</a:t>
            </a:r>
          </a:p>
          <a:p>
            <a:pPr marL="0" indent="0" algn="ctr">
              <a:lnSpc>
                <a:spcPct val="100000"/>
              </a:lnSpc>
              <a:spcBef>
                <a:spcPts val="0"/>
              </a:spcBef>
              <a:buNone/>
            </a:pPr>
            <a:endParaRPr lang="de-DE" sz="1400" dirty="0">
              <a:solidFill>
                <a:schemeClr val="bg1">
                  <a:lumMod val="75000"/>
                </a:schemeClr>
              </a:solidFill>
            </a:endParaRPr>
          </a:p>
          <a:p>
            <a:pPr marL="0" indent="0" algn="ctr">
              <a:lnSpc>
                <a:spcPct val="100000"/>
              </a:lnSpc>
              <a:spcBef>
                <a:spcPts val="0"/>
              </a:spcBef>
              <a:buNone/>
            </a:pPr>
            <a:r>
              <a:rPr lang="de-DE" sz="1400" dirty="0">
                <a:solidFill>
                  <a:schemeClr val="bg1">
                    <a:lumMod val="75000"/>
                  </a:schemeClr>
                </a:solidFill>
              </a:rPr>
              <a:t>Office: MARUM II, R2050</a:t>
            </a:r>
          </a:p>
          <a:p>
            <a:pPr marL="0" indent="0" algn="ctr">
              <a:lnSpc>
                <a:spcPct val="100000"/>
              </a:lnSpc>
              <a:spcBef>
                <a:spcPts val="0"/>
              </a:spcBef>
              <a:buNone/>
            </a:pPr>
            <a:r>
              <a:rPr lang="de-DE" sz="1400" dirty="0">
                <a:solidFill>
                  <a:schemeClr val="bg1">
                    <a:lumMod val="75000"/>
                  </a:schemeClr>
                </a:solidFill>
              </a:rPr>
              <a:t>Tel. +49 (0) 421 218 – 65956</a:t>
            </a:r>
          </a:p>
          <a:p>
            <a:pPr marL="0" indent="0" algn="ctr">
              <a:lnSpc>
                <a:spcPct val="100000"/>
              </a:lnSpc>
              <a:spcBef>
                <a:spcPts val="0"/>
              </a:spcBef>
              <a:buNone/>
            </a:pPr>
            <a:r>
              <a:rPr lang="de-DE" sz="1400" dirty="0">
                <a:solidFill>
                  <a:schemeClr val="bg1">
                    <a:lumMod val="75000"/>
                  </a:schemeClr>
                </a:solidFill>
              </a:rPr>
              <a:t>astrack@marum.de</a:t>
            </a:r>
          </a:p>
        </p:txBody>
      </p:sp>
      <p:sp>
        <p:nvSpPr>
          <p:cNvPr id="6" name="Rectangle 5">
            <a:extLst>
              <a:ext uri="{FF2B5EF4-FFF2-40B4-BE49-F238E27FC236}">
                <a16:creationId xmlns:a16="http://schemas.microsoft.com/office/drawing/2014/main" id="{6A413C2F-EC83-4754-83CF-AC1DCC7CE3BD}"/>
              </a:ext>
            </a:extLst>
          </p:cNvPr>
          <p:cNvSpPr/>
          <p:nvPr/>
        </p:nvSpPr>
        <p:spPr>
          <a:xfrm>
            <a:off x="2173795" y="1934771"/>
            <a:ext cx="7844408" cy="1029683"/>
          </a:xfrm>
          <a:prstGeom prst="rect">
            <a:avLst/>
          </a:prstGeom>
          <a:solidFill>
            <a:srgbClr val="019390"/>
          </a:solidFill>
          <a:ln w="25400" cap="flat" cmpd="sng" algn="ctr">
            <a:solidFill>
              <a:srgbClr val="FFFFFF">
                <a:lumMod val="95000"/>
              </a:srgbClr>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itle 1">
            <a:extLst>
              <a:ext uri="{FF2B5EF4-FFF2-40B4-BE49-F238E27FC236}">
                <a16:creationId xmlns:a16="http://schemas.microsoft.com/office/drawing/2014/main" id="{C336D27C-942A-4EF4-A034-53EC916E2BF8}"/>
              </a:ext>
            </a:extLst>
          </p:cNvPr>
          <p:cNvSpPr txBox="1">
            <a:spLocks/>
          </p:cNvSpPr>
          <p:nvPr/>
        </p:nvSpPr>
        <p:spPr>
          <a:xfrm>
            <a:off x="2209799" y="2028349"/>
            <a:ext cx="7772400" cy="914533"/>
          </a:xfrm>
          <a:prstGeom prst="rect">
            <a:avLst/>
          </a:prstGeom>
        </p:spPr>
        <p:txBody>
          <a:bodyPr/>
          <a:lstStyle>
            <a:lvl1pPr algn="ctr" rtl="0" eaLnBrk="0" fontAlgn="base" hangingPunct="0">
              <a:spcBef>
                <a:spcPct val="0"/>
              </a:spcBef>
              <a:spcAft>
                <a:spcPct val="0"/>
              </a:spcAft>
              <a:defRPr sz="2400">
                <a:solidFill>
                  <a:schemeClr val="bg1">
                    <a:lumMod val="95000"/>
                  </a:schemeClr>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0" cap="none" spc="0" normalizeH="0" baseline="0" noProof="0" dirty="0">
                <a:ln>
                  <a:noFill/>
                </a:ln>
                <a:effectLst/>
                <a:uLnTx/>
                <a:uFillTx/>
                <a:latin typeface="Arial"/>
                <a:ea typeface="+mj-ea"/>
                <a:cs typeface="+mj-cs"/>
              </a:rPr>
              <a:t>Marine plankton response to the last deglaciation </a:t>
            </a:r>
            <a:br>
              <a:rPr kumimoji="0" lang="en-GB" sz="2400" b="0" i="0" u="none" strike="noStrike" kern="0" cap="none" spc="0" normalizeH="0" baseline="0" noProof="0" dirty="0">
                <a:ln>
                  <a:noFill/>
                </a:ln>
                <a:solidFill>
                  <a:srgbClr val="FFFFFF">
                    <a:lumMod val="95000"/>
                  </a:srgbClr>
                </a:solidFill>
                <a:effectLst/>
                <a:uLnTx/>
                <a:uFillTx/>
                <a:latin typeface="Arial"/>
                <a:ea typeface="+mj-ea"/>
                <a:cs typeface="+mj-cs"/>
              </a:rPr>
            </a:br>
            <a:r>
              <a:rPr kumimoji="0" lang="en-GB" sz="2000" b="0" i="0" u="none" strike="noStrike" kern="0" cap="none" spc="0" normalizeH="0" baseline="0" noProof="0" dirty="0">
                <a:ln>
                  <a:noFill/>
                </a:ln>
                <a:solidFill>
                  <a:srgbClr val="FFFFFF">
                    <a:lumMod val="95000"/>
                  </a:srgbClr>
                </a:solidFill>
                <a:effectLst/>
                <a:uLnTx/>
                <a:uFillTx/>
                <a:latin typeface="Arial"/>
                <a:ea typeface="+mj-ea"/>
                <a:cs typeface="+mj-cs"/>
              </a:rPr>
              <a:t>- preliminary results - </a:t>
            </a:r>
            <a:endParaRPr kumimoji="0" lang="de-DE" sz="2400" b="0" i="0" u="none" strike="noStrike" kern="0" cap="none" spc="0" normalizeH="0" baseline="0" noProof="0" dirty="0">
              <a:ln>
                <a:noFill/>
              </a:ln>
              <a:solidFill>
                <a:srgbClr val="FFFFFF">
                  <a:lumMod val="95000"/>
                </a:srgbClr>
              </a:solidFill>
              <a:effectLst/>
              <a:uLnTx/>
              <a:uFillTx/>
              <a:latin typeface="Arial"/>
              <a:ea typeface="+mj-ea"/>
              <a:cs typeface="+mj-cs"/>
            </a:endParaRPr>
          </a:p>
        </p:txBody>
      </p:sp>
      <p:sp>
        <p:nvSpPr>
          <p:cNvPr id="8" name="Title 1">
            <a:extLst>
              <a:ext uri="{FF2B5EF4-FFF2-40B4-BE49-F238E27FC236}">
                <a16:creationId xmlns:a16="http://schemas.microsoft.com/office/drawing/2014/main" id="{D5F04297-7DE5-43AF-90C9-D200B1AA45B8}"/>
              </a:ext>
            </a:extLst>
          </p:cNvPr>
          <p:cNvSpPr txBox="1">
            <a:spLocks/>
          </p:cNvSpPr>
          <p:nvPr/>
        </p:nvSpPr>
        <p:spPr>
          <a:xfrm>
            <a:off x="2173796" y="971738"/>
            <a:ext cx="7772400" cy="360040"/>
          </a:xfrm>
          <a:prstGeom prst="rect">
            <a:avLst/>
          </a:prstGeom>
        </p:spPr>
        <p:txBody>
          <a:bodyPr/>
          <a:lstStyle>
            <a:lvl1pPr algn="ctr" rtl="0" eaLnBrk="0" fontAlgn="base" hangingPunct="0">
              <a:spcBef>
                <a:spcPct val="0"/>
              </a:spcBef>
              <a:spcAft>
                <a:spcPct val="0"/>
              </a:spcAft>
              <a:defRPr sz="2400">
                <a:solidFill>
                  <a:schemeClr val="bg1">
                    <a:lumMod val="95000"/>
                  </a:schemeClr>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sz="1600" b="1" kern="0" dirty="0">
                <a:solidFill>
                  <a:schemeClr val="bg1">
                    <a:lumMod val="75000"/>
                  </a:schemeClr>
                </a:solidFill>
              </a:rPr>
              <a:t>RECORDER, Status Update, 26</a:t>
            </a:r>
            <a:r>
              <a:rPr lang="en-GB" sz="1600" b="1" kern="0" baseline="30000" dirty="0">
                <a:solidFill>
                  <a:schemeClr val="bg1">
                    <a:lumMod val="75000"/>
                  </a:schemeClr>
                </a:solidFill>
              </a:rPr>
              <a:t>th</a:t>
            </a:r>
            <a:r>
              <a:rPr lang="en-GB" sz="1600" b="1" kern="0" dirty="0">
                <a:solidFill>
                  <a:schemeClr val="bg1">
                    <a:lumMod val="75000"/>
                  </a:schemeClr>
                </a:solidFill>
              </a:rPr>
              <a:t> October 2020</a:t>
            </a:r>
            <a:endParaRPr lang="de-DE" sz="1600" b="1" kern="0" dirty="0">
              <a:solidFill>
                <a:schemeClr val="bg1">
                  <a:lumMod val="75000"/>
                </a:schemeClr>
              </a:solidFill>
            </a:endParaRPr>
          </a:p>
        </p:txBody>
      </p:sp>
    </p:spTree>
    <p:extLst>
      <p:ext uri="{BB962C8B-B14F-4D97-AF65-F5344CB8AC3E}">
        <p14:creationId xmlns:p14="http://schemas.microsoft.com/office/powerpoint/2010/main" val="1124498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C472EB8-ADAE-45A8-8BBC-71C648E54B82}"/>
              </a:ext>
            </a:extLst>
          </p:cNvPr>
          <p:cNvGrpSpPr/>
          <p:nvPr/>
        </p:nvGrpSpPr>
        <p:grpSpPr>
          <a:xfrm>
            <a:off x="5267132" y="86007"/>
            <a:ext cx="6850374" cy="6333456"/>
            <a:chOff x="4899357" y="67346"/>
            <a:chExt cx="7129510" cy="6695984"/>
          </a:xfrm>
        </p:grpSpPr>
        <p:pic>
          <p:nvPicPr>
            <p:cNvPr id="3" name="Picture 2">
              <a:extLst>
                <a:ext uri="{FF2B5EF4-FFF2-40B4-BE49-F238E27FC236}">
                  <a16:creationId xmlns:a16="http://schemas.microsoft.com/office/drawing/2014/main" id="{32A223D7-CDA2-4CD8-821B-29C701C8A09F}"/>
                </a:ext>
              </a:extLst>
            </p:cNvPr>
            <p:cNvPicPr>
              <a:picLocks noChangeAspect="1"/>
            </p:cNvPicPr>
            <p:nvPr/>
          </p:nvPicPr>
          <p:blipFill>
            <a:blip r:embed="rId2"/>
            <a:stretch>
              <a:fillRect/>
            </a:stretch>
          </p:blipFill>
          <p:spPr>
            <a:xfrm>
              <a:off x="4899357" y="67346"/>
              <a:ext cx="7129510" cy="6695984"/>
            </a:xfrm>
            <a:prstGeom prst="rect">
              <a:avLst/>
            </a:prstGeom>
          </p:spPr>
        </p:pic>
        <p:sp>
          <p:nvSpPr>
            <p:cNvPr id="4" name="Oval 3">
              <a:extLst>
                <a:ext uri="{FF2B5EF4-FFF2-40B4-BE49-F238E27FC236}">
                  <a16:creationId xmlns:a16="http://schemas.microsoft.com/office/drawing/2014/main" id="{0D929BC3-8BDA-4F9B-B013-55D0C73C5C10}"/>
                </a:ext>
              </a:extLst>
            </p:cNvPr>
            <p:cNvSpPr/>
            <p:nvPr/>
          </p:nvSpPr>
          <p:spPr>
            <a:xfrm>
              <a:off x="7661188" y="5150296"/>
              <a:ext cx="528869" cy="449786"/>
            </a:xfrm>
            <a:prstGeom prst="ellipse">
              <a:avLst/>
            </a:prstGeom>
            <a:noFill/>
            <a:ln w="28575">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9F6B2A21-7435-45DD-830A-BB8F60F14D3A}"/>
                </a:ext>
              </a:extLst>
            </p:cNvPr>
            <p:cNvSpPr txBox="1"/>
            <p:nvPr/>
          </p:nvSpPr>
          <p:spPr>
            <a:xfrm>
              <a:off x="7132320" y="4698517"/>
              <a:ext cx="1236685" cy="461665"/>
            </a:xfrm>
            <a:prstGeom prst="rect">
              <a:avLst/>
            </a:prstGeom>
            <a:noFill/>
          </p:spPr>
          <p:txBody>
            <a:bodyPr wrap="none" rtlCol="0">
              <a:spAutoFit/>
            </a:bodyPr>
            <a:lstStyle/>
            <a:p>
              <a:r>
                <a:rPr lang="en-GB" sz="1200" b="1" dirty="0">
                  <a:solidFill>
                    <a:srgbClr val="FFC000"/>
                  </a:solidFill>
                </a:rPr>
                <a:t>Used as tropical </a:t>
              </a:r>
            </a:p>
            <a:p>
              <a:r>
                <a:rPr lang="en-GB" sz="1200" b="1" dirty="0">
                  <a:solidFill>
                    <a:srgbClr val="FFC000"/>
                  </a:solidFill>
                </a:rPr>
                <a:t>reference site</a:t>
              </a:r>
            </a:p>
          </p:txBody>
        </p:sp>
      </p:grpSp>
      <p:sp>
        <p:nvSpPr>
          <p:cNvPr id="6" name="Title 1">
            <a:extLst>
              <a:ext uri="{FF2B5EF4-FFF2-40B4-BE49-F238E27FC236}">
                <a16:creationId xmlns:a16="http://schemas.microsoft.com/office/drawing/2014/main" id="{2BA31A46-47F5-4855-8734-96748EDFFA96}"/>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Map: Overview of core locations in North Atlantic Ocean data set</a:t>
            </a:r>
          </a:p>
        </p:txBody>
      </p:sp>
      <p:sp>
        <p:nvSpPr>
          <p:cNvPr id="7" name="TextBox 6">
            <a:extLst>
              <a:ext uri="{FF2B5EF4-FFF2-40B4-BE49-F238E27FC236}">
                <a16:creationId xmlns:a16="http://schemas.microsoft.com/office/drawing/2014/main" id="{CB14F9CF-5944-410A-9895-34B454772323}"/>
              </a:ext>
            </a:extLst>
          </p:cNvPr>
          <p:cNvSpPr txBox="1"/>
          <p:nvPr/>
        </p:nvSpPr>
        <p:spPr>
          <a:xfrm>
            <a:off x="231946" y="553099"/>
            <a:ext cx="3769112" cy="1169551"/>
          </a:xfrm>
          <a:prstGeom prst="rect">
            <a:avLst/>
          </a:prstGeom>
          <a:noFill/>
        </p:spPr>
        <p:txBody>
          <a:bodyPr wrap="square" rtlCol="0">
            <a:spAutoFit/>
          </a:bodyPr>
          <a:lstStyle/>
          <a:p>
            <a:pPr marL="171450" indent="-171450">
              <a:buFont typeface="Arial" panose="020B0604020202020204" pitchFamily="34" charset="0"/>
              <a:buChar char="•"/>
            </a:pPr>
            <a:r>
              <a:rPr lang="en-GB" sz="1400" dirty="0"/>
              <a:t>Total: 36 records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Planktonic foraminifera (25 records, grey dots)</a:t>
            </a:r>
          </a:p>
          <a:p>
            <a:pPr marL="171450" indent="-171450">
              <a:buFont typeface="Arial" panose="020B0604020202020204" pitchFamily="34" charset="0"/>
              <a:buChar char="•"/>
            </a:pPr>
            <a:r>
              <a:rPr lang="en-GB" sz="1400" dirty="0"/>
              <a:t>Dinocysts (6 records, yellow dots)</a:t>
            </a:r>
          </a:p>
          <a:p>
            <a:pPr marL="171450" indent="-171450">
              <a:buFont typeface="Arial" panose="020B0604020202020204" pitchFamily="34" charset="0"/>
              <a:buChar char="•"/>
            </a:pPr>
            <a:r>
              <a:rPr lang="en-GB" sz="1400" dirty="0"/>
              <a:t>Coccolithophores (5 records, blue dots)</a:t>
            </a:r>
          </a:p>
        </p:txBody>
      </p:sp>
    </p:spTree>
    <p:extLst>
      <p:ext uri="{BB962C8B-B14F-4D97-AF65-F5344CB8AC3E}">
        <p14:creationId xmlns:p14="http://schemas.microsoft.com/office/powerpoint/2010/main" val="2900931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BA31A46-47F5-4855-8734-96748EDFFA96}"/>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EOF vs. climate (preliminary)</a:t>
            </a:r>
          </a:p>
        </p:txBody>
      </p:sp>
      <p:pic>
        <p:nvPicPr>
          <p:cNvPr id="11" name="Picture 10">
            <a:extLst>
              <a:ext uri="{FF2B5EF4-FFF2-40B4-BE49-F238E27FC236}">
                <a16:creationId xmlns:a16="http://schemas.microsoft.com/office/drawing/2014/main" id="{C56FFC9B-7311-48FA-93D4-63A41A75CC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7812" y="331229"/>
            <a:ext cx="10088450" cy="6014858"/>
          </a:xfrm>
          <a:prstGeom prst="rect">
            <a:avLst/>
          </a:prstGeom>
        </p:spPr>
      </p:pic>
      <p:sp>
        <p:nvSpPr>
          <p:cNvPr id="12" name="Rectangle 11">
            <a:extLst>
              <a:ext uri="{FF2B5EF4-FFF2-40B4-BE49-F238E27FC236}">
                <a16:creationId xmlns:a16="http://schemas.microsoft.com/office/drawing/2014/main" id="{2E63FFBA-D5DF-475B-A400-96AC2DBF732B}"/>
              </a:ext>
            </a:extLst>
          </p:cNvPr>
          <p:cNvSpPr/>
          <p:nvPr/>
        </p:nvSpPr>
        <p:spPr>
          <a:xfrm>
            <a:off x="4582095" y="890235"/>
            <a:ext cx="2515836" cy="738664"/>
          </a:xfrm>
          <a:prstGeom prst="rect">
            <a:avLst/>
          </a:prstGeom>
          <a:solidFill>
            <a:schemeClr val="bg1"/>
          </a:solidFill>
          <a:ln w="19050">
            <a:solidFill>
              <a:srgbClr val="C00000"/>
            </a:solidFill>
          </a:ln>
        </p:spPr>
        <p:txBody>
          <a:bodyPr wrap="square">
            <a:spAutoFit/>
          </a:bodyPr>
          <a:lstStyle/>
          <a:p>
            <a:r>
              <a:rPr lang="en-GB" sz="1400" dirty="0">
                <a:solidFill>
                  <a:srgbClr val="C00000"/>
                </a:solidFill>
              </a:rPr>
              <a:t>Considerable part of the observed compositional change not forced by climate?</a:t>
            </a:r>
          </a:p>
        </p:txBody>
      </p:sp>
    </p:spTree>
    <p:extLst>
      <p:ext uri="{BB962C8B-B14F-4D97-AF65-F5344CB8AC3E}">
        <p14:creationId xmlns:p14="http://schemas.microsoft.com/office/powerpoint/2010/main" val="2149474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BA31A46-47F5-4855-8734-96748EDFFA96}"/>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Overview of site-specific community metrics of North Atlantic Ocean data set</a:t>
            </a:r>
          </a:p>
        </p:txBody>
      </p:sp>
      <p:pic>
        <p:nvPicPr>
          <p:cNvPr id="3" name="Picture 2">
            <a:extLst>
              <a:ext uri="{FF2B5EF4-FFF2-40B4-BE49-F238E27FC236}">
                <a16:creationId xmlns:a16="http://schemas.microsoft.com/office/drawing/2014/main" id="{AA1E35BD-61AC-4939-BD7C-2421FF71B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622" y="394594"/>
            <a:ext cx="11452577" cy="6017028"/>
          </a:xfrm>
          <a:prstGeom prst="rect">
            <a:avLst/>
          </a:prstGeom>
        </p:spPr>
      </p:pic>
    </p:spTree>
    <p:extLst>
      <p:ext uri="{BB962C8B-B14F-4D97-AF65-F5344CB8AC3E}">
        <p14:creationId xmlns:p14="http://schemas.microsoft.com/office/powerpoint/2010/main" val="35196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2B4D6C-EA66-40A0-AC12-575E177807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287" y="311386"/>
            <a:ext cx="9132712" cy="6088475"/>
          </a:xfrm>
          <a:prstGeom prst="rect">
            <a:avLst/>
          </a:prstGeom>
        </p:spPr>
      </p:pic>
      <p:sp>
        <p:nvSpPr>
          <p:cNvPr id="6" name="Title 1">
            <a:extLst>
              <a:ext uri="{FF2B5EF4-FFF2-40B4-BE49-F238E27FC236}">
                <a16:creationId xmlns:a16="http://schemas.microsoft.com/office/drawing/2014/main" id="{2BA31A46-47F5-4855-8734-96748EDFFA96}"/>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Gridded Hovmoller plots for richness [# and %], Shannon and Inverse Simpson diversity expressed as residuals from LGM mean</a:t>
            </a:r>
          </a:p>
        </p:txBody>
      </p:sp>
      <p:sp>
        <p:nvSpPr>
          <p:cNvPr id="5" name="TextBox 4">
            <a:extLst>
              <a:ext uri="{FF2B5EF4-FFF2-40B4-BE49-F238E27FC236}">
                <a16:creationId xmlns:a16="http://schemas.microsoft.com/office/drawing/2014/main" id="{6F62D25B-972F-4155-BD01-00B535A6EF41}"/>
              </a:ext>
            </a:extLst>
          </p:cNvPr>
          <p:cNvSpPr txBox="1"/>
          <p:nvPr/>
        </p:nvSpPr>
        <p:spPr>
          <a:xfrm>
            <a:off x="116111" y="537656"/>
            <a:ext cx="2816054" cy="6986528"/>
          </a:xfrm>
          <a:prstGeom prst="rect">
            <a:avLst/>
          </a:prstGeom>
          <a:noFill/>
        </p:spPr>
        <p:txBody>
          <a:bodyPr wrap="square" rtlCol="0">
            <a:spAutoFit/>
          </a:bodyPr>
          <a:lstStyle/>
          <a:p>
            <a:pPr marL="171450" indent="-171450">
              <a:buFont typeface="Arial" panose="020B0604020202020204" pitchFamily="34" charset="0"/>
              <a:buChar char="•"/>
            </a:pPr>
            <a:r>
              <a:rPr lang="en-GB" sz="1400" b="1" dirty="0"/>
              <a:t>Top row</a:t>
            </a:r>
            <a:r>
              <a:rPr lang="en-GB" sz="1400" dirty="0"/>
              <a:t>: richness [x and %]</a:t>
            </a:r>
          </a:p>
          <a:p>
            <a:pPr marL="171450" indent="-171450">
              <a:buFont typeface="Arial" panose="020B0604020202020204" pitchFamily="34" charset="0"/>
              <a:buChar char="•"/>
            </a:pPr>
            <a:r>
              <a:rPr lang="en-GB" sz="1400" b="1" dirty="0"/>
              <a:t>Bottom row</a:t>
            </a:r>
            <a:r>
              <a:rPr lang="en-GB" sz="1400" dirty="0"/>
              <a:t>: Shannon and Inverse Simpson diversity </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b="1" dirty="0"/>
              <a:t>Red colours</a:t>
            </a:r>
            <a:r>
              <a:rPr lang="en-GB" sz="1400" dirty="0"/>
              <a:t>: positive residuals</a:t>
            </a:r>
          </a:p>
          <a:p>
            <a:pPr marL="171450" indent="-171450">
              <a:buFont typeface="Arial" panose="020B0604020202020204" pitchFamily="34" charset="0"/>
              <a:buChar char="•"/>
            </a:pPr>
            <a:r>
              <a:rPr lang="en-GB" sz="1400" b="1" dirty="0"/>
              <a:t>Blue colours</a:t>
            </a:r>
            <a:r>
              <a:rPr lang="en-GB" sz="1400" dirty="0"/>
              <a:t>: negative residuals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Tropical diversity dip not visible in species richness, but in abundance based diversity measures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Species richness is barely changing throughout the last 24 ka in the tropics, but the allocation patterns start to change from 18-15 ka</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Most change at mid latitudes: big drop between 18-15 ka </a:t>
            </a:r>
            <a:r>
              <a:rPr lang="en-GB" sz="1400" dirty="0">
                <a:sym typeface="Wingdings" panose="05000000000000000000" pitchFamily="2" charset="2"/>
              </a:rPr>
              <a:t>(Heinrich event?) followed by increase that surpasses the LGM state</a:t>
            </a: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p:txBody>
      </p:sp>
    </p:spTree>
    <p:extLst>
      <p:ext uri="{BB962C8B-B14F-4D97-AF65-F5344CB8AC3E}">
        <p14:creationId xmlns:p14="http://schemas.microsoft.com/office/powerpoint/2010/main" val="3565052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BA31A46-47F5-4855-8734-96748EDFFA96}"/>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LDG plots (binned by age) for richness [# and %], Shannon and Inverse Simpson diversity expressed as residuals from LGM mean (loess smooth)</a:t>
            </a:r>
          </a:p>
        </p:txBody>
      </p:sp>
      <p:pic>
        <p:nvPicPr>
          <p:cNvPr id="5" name="Picture 4">
            <a:extLst>
              <a:ext uri="{FF2B5EF4-FFF2-40B4-BE49-F238E27FC236}">
                <a16:creationId xmlns:a16="http://schemas.microsoft.com/office/drawing/2014/main" id="{9BB9C988-9E24-4FB6-A2B2-93D747BE9C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3286" y="338652"/>
            <a:ext cx="9135581" cy="6090388"/>
          </a:xfrm>
          <a:prstGeom prst="rect">
            <a:avLst/>
          </a:prstGeom>
        </p:spPr>
      </p:pic>
      <p:sp>
        <p:nvSpPr>
          <p:cNvPr id="7" name="TextBox 6">
            <a:extLst>
              <a:ext uri="{FF2B5EF4-FFF2-40B4-BE49-F238E27FC236}">
                <a16:creationId xmlns:a16="http://schemas.microsoft.com/office/drawing/2014/main" id="{D06546C4-240C-4874-9C53-024B740AA49A}"/>
              </a:ext>
            </a:extLst>
          </p:cNvPr>
          <p:cNvSpPr txBox="1"/>
          <p:nvPr/>
        </p:nvSpPr>
        <p:spPr>
          <a:xfrm>
            <a:off x="116111" y="537656"/>
            <a:ext cx="2816054" cy="7417415"/>
          </a:xfrm>
          <a:prstGeom prst="rect">
            <a:avLst/>
          </a:prstGeom>
          <a:noFill/>
        </p:spPr>
        <p:txBody>
          <a:bodyPr wrap="square" rtlCol="0">
            <a:spAutoFit/>
          </a:bodyPr>
          <a:lstStyle/>
          <a:p>
            <a:pPr marL="171450" indent="-171450">
              <a:buFont typeface="Arial" panose="020B0604020202020204" pitchFamily="34" charset="0"/>
              <a:buChar char="•"/>
            </a:pPr>
            <a:r>
              <a:rPr lang="en-GB" sz="1400" b="1" dirty="0"/>
              <a:t>Top row</a:t>
            </a:r>
            <a:r>
              <a:rPr lang="en-GB" sz="1400" dirty="0"/>
              <a:t>: richness [x and %]</a:t>
            </a:r>
          </a:p>
          <a:p>
            <a:pPr marL="171450" indent="-171450">
              <a:buFont typeface="Arial" panose="020B0604020202020204" pitchFamily="34" charset="0"/>
              <a:buChar char="•"/>
            </a:pPr>
            <a:r>
              <a:rPr lang="en-GB" sz="1400" b="1" dirty="0"/>
              <a:t>Bottom row</a:t>
            </a:r>
            <a:r>
              <a:rPr lang="en-GB" sz="1400" dirty="0"/>
              <a:t>: Shannon and Inverse Simpson diversity </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Binned by age (</a:t>
            </a:r>
            <a:r>
              <a:rPr lang="en-GB" sz="1400" b="1" dirty="0"/>
              <a:t>yellow</a:t>
            </a:r>
            <a:r>
              <a:rPr lang="en-GB" sz="1400" dirty="0"/>
              <a:t> = recent, </a:t>
            </a:r>
            <a:r>
              <a:rPr lang="en-GB" sz="1400" b="1" dirty="0"/>
              <a:t>purple</a:t>
            </a:r>
            <a:r>
              <a:rPr lang="en-GB" sz="1400" dirty="0"/>
              <a:t> = LGM)</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Again, tropical diversity dip not visible in species richness, but in abundance based diversity measures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Continuous turnover until well into the Holocene</a:t>
            </a:r>
          </a:p>
          <a:p>
            <a:pPr marL="171450" indent="-171450">
              <a:buFont typeface="Arial" panose="020B0604020202020204" pitchFamily="34" charset="0"/>
              <a:buChar char="•"/>
            </a:pPr>
            <a:endParaRPr lang="en-GB" sz="1400" dirty="0"/>
          </a:p>
          <a:p>
            <a:r>
              <a:rPr lang="en-GB" sz="1400" dirty="0">
                <a:sym typeface="Wingdings" panose="05000000000000000000" pitchFamily="2" charset="2"/>
              </a:rPr>
              <a:t>Progressive changes through time and space during the deglaciation and continuing into the Holocene?</a:t>
            </a: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p:txBody>
      </p:sp>
    </p:spTree>
    <p:extLst>
      <p:ext uri="{BB962C8B-B14F-4D97-AF65-F5344CB8AC3E}">
        <p14:creationId xmlns:p14="http://schemas.microsoft.com/office/powerpoint/2010/main" val="2342623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7BFC2E0-050A-4A46-928F-5B3EDA833F10}"/>
              </a:ext>
            </a:extLst>
          </p:cNvPr>
          <p:cNvSpPr txBox="1">
            <a:spLocks/>
          </p:cNvSpPr>
          <p:nvPr/>
        </p:nvSpPr>
        <p:spPr>
          <a:xfrm>
            <a:off x="147032" y="94670"/>
            <a:ext cx="11881835" cy="31591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00" b="1" dirty="0">
                <a:latin typeface="+mn-lt"/>
              </a:rPr>
              <a:t>Hovmoller plot: gridded Bray-Curtis distance to oldest tropical sample</a:t>
            </a:r>
          </a:p>
        </p:txBody>
      </p:sp>
      <p:sp>
        <p:nvSpPr>
          <p:cNvPr id="8" name="TextBox 7">
            <a:extLst>
              <a:ext uri="{FF2B5EF4-FFF2-40B4-BE49-F238E27FC236}">
                <a16:creationId xmlns:a16="http://schemas.microsoft.com/office/drawing/2014/main" id="{855FF82E-91B6-497E-BDCF-28B40D21BF7E}"/>
              </a:ext>
            </a:extLst>
          </p:cNvPr>
          <p:cNvSpPr txBox="1"/>
          <p:nvPr/>
        </p:nvSpPr>
        <p:spPr>
          <a:xfrm>
            <a:off x="116111" y="537656"/>
            <a:ext cx="2816054" cy="5909310"/>
          </a:xfrm>
          <a:prstGeom prst="rect">
            <a:avLst/>
          </a:prstGeom>
          <a:noFill/>
        </p:spPr>
        <p:txBody>
          <a:bodyPr wrap="square" rtlCol="0">
            <a:spAutoFit/>
          </a:bodyPr>
          <a:lstStyle/>
          <a:p>
            <a:pPr marL="171450" indent="-171450">
              <a:buFont typeface="Arial" panose="020B0604020202020204" pitchFamily="34" charset="0"/>
              <a:buChar char="•"/>
            </a:pPr>
            <a:r>
              <a:rPr lang="en-GB" sz="1400" dirty="0"/>
              <a:t>Tropical reference core: </a:t>
            </a:r>
            <a:r>
              <a:rPr lang="en-GB" sz="1400" b="1" dirty="0"/>
              <a:t>V25-59</a:t>
            </a:r>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r>
              <a:rPr lang="en-GB" sz="1400" dirty="0"/>
              <a:t>White dots indicate individual samples</a:t>
            </a:r>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r>
              <a:rPr lang="en-GB" sz="1400" dirty="0"/>
              <a:t>Holocene samples of mid latitude records are closer to oldest tropical sample than older samples </a:t>
            </a:r>
          </a:p>
          <a:p>
            <a:pPr marL="171450" indent="-171450">
              <a:buFont typeface="Arial" panose="020B0604020202020204" pitchFamily="34" charset="0"/>
              <a:buChar char="•"/>
            </a:pPr>
            <a:endParaRPr lang="en-GB" sz="1400" dirty="0"/>
          </a:p>
          <a:p>
            <a:r>
              <a:rPr lang="en-GB" sz="1400" dirty="0">
                <a:sym typeface="Wingdings" panose="05000000000000000000" pitchFamily="2" charset="2"/>
              </a:rPr>
              <a:t> Indication of tropical species moving into mid latitudes during the last deglaciation?</a:t>
            </a:r>
            <a:endParaRPr lang="en-GB" sz="1400"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endParaRPr lang="en-GB" sz="1400" b="1" dirty="0"/>
          </a:p>
          <a:p>
            <a:pPr marL="171450" indent="-171450">
              <a:buFont typeface="Arial" panose="020B0604020202020204" pitchFamily="34" charset="0"/>
              <a:buChar char="•"/>
            </a:pPr>
            <a:r>
              <a:rPr lang="en-GB" sz="1400" u="sng" dirty="0"/>
              <a:t>Note</a:t>
            </a:r>
            <a:r>
              <a:rPr lang="en-GB" sz="1400" dirty="0"/>
              <a:t>: high values at 20° N are caused by core 108-658C which is situated in the upwelling area that is centred around Cape Blanc</a:t>
            </a:r>
          </a:p>
        </p:txBody>
      </p:sp>
      <p:pic>
        <p:nvPicPr>
          <p:cNvPr id="9" name="Picture 8">
            <a:extLst>
              <a:ext uri="{FF2B5EF4-FFF2-40B4-BE49-F238E27FC236}">
                <a16:creationId xmlns:a16="http://schemas.microsoft.com/office/drawing/2014/main" id="{E7D2636E-E5C7-4037-8530-029C74E75BAD}"/>
              </a:ext>
            </a:extLst>
          </p:cNvPr>
          <p:cNvPicPr>
            <a:picLocks noChangeAspect="1"/>
          </p:cNvPicPr>
          <p:nvPr/>
        </p:nvPicPr>
        <p:blipFill>
          <a:blip r:embed="rId2"/>
          <a:stretch>
            <a:fillRect/>
          </a:stretch>
        </p:blipFill>
        <p:spPr>
          <a:xfrm>
            <a:off x="2833739" y="389919"/>
            <a:ext cx="9358261" cy="6036384"/>
          </a:xfrm>
          <a:prstGeom prst="rect">
            <a:avLst/>
          </a:prstGeom>
        </p:spPr>
      </p:pic>
    </p:spTree>
    <p:extLst>
      <p:ext uri="{BB962C8B-B14F-4D97-AF65-F5344CB8AC3E}">
        <p14:creationId xmlns:p14="http://schemas.microsoft.com/office/powerpoint/2010/main" val="232335686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938</Words>
  <Application>Microsoft Office PowerPoint</Application>
  <PresentationFormat>Widescreen</PresentationFormat>
  <Paragraphs>100</Paragraphs>
  <Slides>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Frank Schmieder</dc:creator>
  <cp:lastModifiedBy>Anne Strack</cp:lastModifiedBy>
  <cp:revision>44</cp:revision>
  <dcterms:created xsi:type="dcterms:W3CDTF">2018-04-11T07:21:51Z</dcterms:created>
  <dcterms:modified xsi:type="dcterms:W3CDTF">2020-10-25T23:48:45Z</dcterms:modified>
</cp:coreProperties>
</file>